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28" r:id="rId1"/>
  </p:sldMasterIdLst>
  <p:sldIdLst>
    <p:sldId id="256" r:id="rId2"/>
    <p:sldId id="258" r:id="rId3"/>
    <p:sldId id="259" r:id="rId4"/>
    <p:sldId id="260" r:id="rId5"/>
    <p:sldId id="265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1A2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78" d="100"/>
          <a:sy n="78" d="100"/>
        </p:scale>
        <p:origin x="-1248" y="-14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ED5D8733-7DE7-4A01-A475-D29D42E09F4C}" type="datetimeFigureOut">
              <a:rPr lang="en-US" smtClean="0"/>
              <a:pPr/>
              <a:t>4/25/2012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43DCBDD7-196C-451C-B72A-D334908424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29" r:id="rId1"/>
    <p:sldLayoutId id="2147484130" r:id="rId2"/>
    <p:sldLayoutId id="2147484131" r:id="rId3"/>
    <p:sldLayoutId id="2147484132" r:id="rId4"/>
    <p:sldLayoutId id="2147484133" r:id="rId5"/>
    <p:sldLayoutId id="2147484134" r:id="rId6"/>
    <p:sldLayoutId id="2147484135" r:id="rId7"/>
    <p:sldLayoutId id="2147484136" r:id="rId8"/>
    <p:sldLayoutId id="2147484137" r:id="rId9"/>
    <p:sldLayoutId id="2147484138" r:id="rId10"/>
    <p:sldLayoutId id="2147484139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143000"/>
            <a:ext cx="6629400" cy="24384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Geopod: </a:t>
            </a:r>
            <a:br>
              <a:rPr lang="en-US" dirty="0" smtClean="0"/>
            </a:br>
            <a:r>
              <a:rPr lang="en-US" dirty="0" smtClean="0"/>
              <a:t>Geosciences Probe of Discovery</a:t>
            </a:r>
            <a:endParaRPr lang="en-US" dirty="0"/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19600" y="3657600"/>
            <a:ext cx="3809400" cy="18133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Geopod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NSF Grant</a:t>
            </a:r>
          </a:p>
          <a:p>
            <a:pPr lvl="1"/>
            <a:r>
              <a:rPr lang="en-US" dirty="0" smtClean="0">
                <a:solidFill>
                  <a:srgbClr val="FFFFFF"/>
                </a:solidFill>
                <a:latin typeface="Rockwell"/>
              </a:rPr>
              <a:t>Advanced Learning Technologies</a:t>
            </a:r>
            <a:endParaRPr lang="en-US" dirty="0" smtClean="0"/>
          </a:p>
          <a:p>
            <a:pPr lvl="1"/>
            <a:r>
              <a:rPr lang="en-US" dirty="0" smtClean="0"/>
              <a:t>Millersville CS &amp; ES departments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Purpose</a:t>
            </a:r>
          </a:p>
          <a:p>
            <a:pPr lvl="1"/>
            <a:r>
              <a:rPr lang="en-US" dirty="0" smtClean="0"/>
              <a:t>Create learning tool for meteorology students </a:t>
            </a:r>
          </a:p>
          <a:p>
            <a:pPr lvl="1"/>
            <a:r>
              <a:rPr lang="en-US" dirty="0" smtClean="0"/>
              <a:t>Extend existing application: </a:t>
            </a:r>
            <a:r>
              <a:rPr lang="en-US" dirty="0" err="1" smtClean="0"/>
              <a:t>IDV</a:t>
            </a:r>
            <a:endParaRPr lang="en-US" dirty="0" smtClean="0"/>
          </a:p>
          <a:p>
            <a:pPr lvl="1"/>
            <a:r>
              <a:rPr lang="en-US" dirty="0" smtClean="0"/>
              <a:t>Make accessible &amp; user friendly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Structure</a:t>
            </a:r>
          </a:p>
          <a:p>
            <a:pPr lvl="1"/>
            <a:r>
              <a:rPr lang="en-US" dirty="0" smtClean="0"/>
              <a:t>Desktop Application</a:t>
            </a:r>
          </a:p>
          <a:p>
            <a:pPr lvl="1"/>
            <a:r>
              <a:rPr lang="en-US" dirty="0" smtClean="0"/>
              <a:t>Web-based Mission Builder</a:t>
            </a:r>
          </a:p>
          <a:p>
            <a:endParaRPr lang="en-US" dirty="0"/>
          </a:p>
        </p:txBody>
      </p:sp>
      <p:pic>
        <p:nvPicPr>
          <p:cNvPr id="1028" name="Picture 4" descr="C:\Users\Lindsey\EclipseWorkspace\GeopodRelease\Resources\Images\User Interface\NSF_Logo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1200" y="1539283"/>
            <a:ext cx="1203917" cy="1203917"/>
          </a:xfrm>
          <a:prstGeom prst="rect">
            <a:avLst/>
          </a:prstGeom>
          <a:noFill/>
        </p:spPr>
      </p:pic>
      <p:pic>
        <p:nvPicPr>
          <p:cNvPr id="1030" name="Picture 6" descr="H:\Geopod Stuff\isosurfac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62600" y="4724400"/>
            <a:ext cx="3222446" cy="17474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5678752" y="3200400"/>
            <a:ext cx="3270302" cy="2822704"/>
            <a:chOff x="4267200" y="2819400"/>
            <a:chExt cx="4241417" cy="3660904"/>
          </a:xfrm>
        </p:grpSpPr>
        <p:pic>
          <p:nvPicPr>
            <p:cNvPr id="3078" name="Picture 6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267200" y="2819400"/>
              <a:ext cx="4000499" cy="3314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876800" y="3657600"/>
              <a:ext cx="3631817" cy="28227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Integrated Data Viewer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Geosciences data visualization tool</a:t>
            </a:r>
          </a:p>
          <a:p>
            <a:endParaRPr lang="en-US" dirty="0" smtClean="0"/>
          </a:p>
          <a:p>
            <a:r>
              <a:rPr lang="en-US" dirty="0" smtClean="0"/>
              <a:t>Gold standard in meteorology</a:t>
            </a:r>
          </a:p>
          <a:p>
            <a:endParaRPr lang="en-US" dirty="0" smtClean="0"/>
          </a:p>
          <a:p>
            <a:r>
              <a:rPr lang="en-US" dirty="0" smtClean="0"/>
              <a:t>Wide range of functionality</a:t>
            </a:r>
          </a:p>
          <a:p>
            <a:endParaRPr lang="en-US" dirty="0" smtClean="0"/>
          </a:p>
          <a:p>
            <a:r>
              <a:rPr lang="en-US" dirty="0" smtClean="0"/>
              <a:t>Complex interface</a:t>
            </a:r>
          </a:p>
          <a:p>
            <a:endParaRPr lang="en-US" dirty="0" smtClean="0"/>
          </a:p>
          <a:p>
            <a:r>
              <a:rPr lang="en-US" dirty="0" smtClean="0"/>
              <a:t>Intended for advanced users</a:t>
            </a:r>
            <a:endParaRPr lang="en-US" dirty="0"/>
          </a:p>
        </p:txBody>
      </p:sp>
      <p:pic>
        <p:nvPicPr>
          <p:cNvPr id="7" name="Picture 6" descr="C:\Users\Lindsey\Pictures\fig1.png"/>
          <p:cNvPicPr>
            <a:picLocks noChangeAspect="1"/>
          </p:cNvPicPr>
          <p:nvPr/>
        </p:nvPicPr>
        <p:blipFill>
          <a:blip r:embed="rId4" cstate="print"/>
          <a:srcRect l="20981" t="4799" r="20981" b="43194"/>
          <a:stretch>
            <a:fillRect/>
          </a:stretch>
        </p:blipFill>
        <p:spPr bwMode="auto">
          <a:xfrm>
            <a:off x="6934200" y="381000"/>
            <a:ext cx="990600" cy="9744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Geopod Plugin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72400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Student friendly, encourages learning</a:t>
            </a:r>
          </a:p>
          <a:p>
            <a:endParaRPr lang="en-US" dirty="0" smtClean="0"/>
          </a:p>
          <a:p>
            <a:r>
              <a:rPr lang="en-US" dirty="0" smtClean="0"/>
              <a:t>Interface</a:t>
            </a:r>
          </a:p>
          <a:p>
            <a:pPr lvl="1"/>
            <a:r>
              <a:rPr lang="en-US" dirty="0" smtClean="0"/>
              <a:t>Simple design, no hidden </a:t>
            </a:r>
            <a:r>
              <a:rPr lang="en-US" dirty="0" smtClean="0"/>
              <a:t>functionality</a:t>
            </a:r>
          </a:p>
          <a:p>
            <a:pPr lvl="1"/>
            <a:r>
              <a:rPr lang="en-US" dirty="0" smtClean="0"/>
              <a:t>First-person perspective</a:t>
            </a:r>
            <a:endParaRPr lang="en-US" dirty="0" smtClean="0"/>
          </a:p>
          <a:p>
            <a:pPr lvl="1"/>
            <a:r>
              <a:rPr lang="en-US" dirty="0" smtClean="0"/>
              <a:t>‘video game’ </a:t>
            </a:r>
            <a:r>
              <a:rPr lang="en-US" dirty="0" smtClean="0"/>
              <a:t>interaction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Viewing </a:t>
            </a:r>
            <a:r>
              <a:rPr lang="en-US" dirty="0" err="1" smtClean="0"/>
              <a:t>isosurfaces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Sampling parameters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Leverages IDV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76800" y="3810000"/>
            <a:ext cx="3810000" cy="2645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81800" y="1509832"/>
            <a:ext cx="1810638" cy="21472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F:\Geopod Stuff\GeopodScreenshot - RH and parameter chooser pane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2590800"/>
            <a:ext cx="2499360" cy="15621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Geopod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467600" cy="48006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Major Systems</a:t>
            </a:r>
          </a:p>
          <a:p>
            <a:pPr lvl="1"/>
            <a:r>
              <a:rPr lang="en-US" dirty="0" smtClean="0"/>
              <a:t>Navigational tools</a:t>
            </a:r>
          </a:p>
          <a:p>
            <a:pPr lvl="1"/>
            <a:r>
              <a:rPr lang="en-US" dirty="0" err="1" smtClean="0"/>
              <a:t>Dropsonde</a:t>
            </a:r>
            <a:r>
              <a:rPr lang="en-US" dirty="0" smtClean="0"/>
              <a:t> launcher</a:t>
            </a:r>
          </a:p>
          <a:p>
            <a:pPr lvl="1"/>
            <a:r>
              <a:rPr lang="en-US" dirty="0" smtClean="0"/>
              <a:t>Particle imager</a:t>
            </a:r>
          </a:p>
          <a:p>
            <a:pPr lvl="1"/>
            <a:r>
              <a:rPr lang="en-US" dirty="0" err="1" smtClean="0"/>
              <a:t>Isosurface</a:t>
            </a:r>
            <a:r>
              <a:rPr lang="en-US" dirty="0" smtClean="0"/>
              <a:t> lock</a:t>
            </a:r>
          </a:p>
          <a:p>
            <a:pPr lvl="1"/>
            <a:r>
              <a:rPr lang="en-US" dirty="0" err="1" smtClean="0"/>
              <a:t>Geocoding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What I did</a:t>
            </a:r>
          </a:p>
          <a:p>
            <a:pPr lvl="1"/>
            <a:r>
              <a:rPr lang="en-US" dirty="0" smtClean="0"/>
              <a:t>Note location &amp; Notepad systems</a:t>
            </a:r>
          </a:p>
          <a:p>
            <a:pPr lvl="1"/>
            <a:r>
              <a:rPr lang="en-US" dirty="0" smtClean="0"/>
              <a:t>Flight logging and playback</a:t>
            </a:r>
          </a:p>
          <a:p>
            <a:pPr lvl="1"/>
            <a:r>
              <a:rPr lang="en-US" dirty="0" smtClean="0"/>
              <a:t>Mission system</a:t>
            </a:r>
          </a:p>
          <a:p>
            <a:pPr lvl="1"/>
            <a:r>
              <a:rPr lang="en-US" dirty="0" smtClean="0"/>
              <a:t>Interface design</a:t>
            </a:r>
          </a:p>
          <a:p>
            <a:pPr lvl="1"/>
            <a:r>
              <a:rPr lang="en-US" dirty="0" smtClean="0"/>
              <a:t>Testing </a:t>
            </a:r>
          </a:p>
        </p:txBody>
      </p:sp>
      <p:pic>
        <p:nvPicPr>
          <p:cNvPr id="4" name="Picture 3" descr="C:\Users\Lindsey\EclipseWorkspace\GeopodRelease\Resources\Images\Particles\Dendrites\dendrite0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21980" y="5181600"/>
            <a:ext cx="1172277" cy="1230567"/>
          </a:xfrm>
          <a:prstGeom prst="rect">
            <a:avLst/>
          </a:prstGeom>
          <a:noFill/>
        </p:spPr>
      </p:pic>
      <p:pic>
        <p:nvPicPr>
          <p:cNvPr id="5" name="Picture 2" descr="C:\Users\Lindsey\EclipseWorkspace\GeopodRelease\Resources\Images\Particles\icecrystal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477000" y="4441316"/>
            <a:ext cx="2336631" cy="2003661"/>
          </a:xfrm>
          <a:prstGeom prst="rect">
            <a:avLst/>
          </a:prstGeom>
          <a:noFill/>
        </p:spPr>
      </p:pic>
      <p:pic>
        <p:nvPicPr>
          <p:cNvPr id="1028" name="Picture 4" descr="F:\Geopod Stuff\GeopodScreenshot -temperature showing path from lock-on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26480" y="838200"/>
            <a:ext cx="2499360" cy="1562100"/>
          </a:xfrm>
          <a:prstGeom prst="rect">
            <a:avLst/>
          </a:prstGeom>
          <a:noFill/>
        </p:spPr>
      </p:pic>
      <p:pic>
        <p:nvPicPr>
          <p:cNvPr id="1027" name="Picture 3" descr="F:\Geopod Stuff\GeopodScreenshot - RH with particle imager, dropsonde, overflow panel and gridpoints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648200" y="2057400"/>
            <a:ext cx="2499360" cy="15621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534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Preparing to use Geopod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Usability Study</a:t>
            </a:r>
          </a:p>
          <a:p>
            <a:endParaRPr lang="en-US" dirty="0" smtClean="0"/>
          </a:p>
          <a:p>
            <a:r>
              <a:rPr lang="en-US" dirty="0" smtClean="0"/>
              <a:t>Manuals</a:t>
            </a:r>
          </a:p>
          <a:p>
            <a:endParaRPr lang="en-US" dirty="0" smtClean="0"/>
          </a:p>
          <a:p>
            <a:r>
              <a:rPr lang="en-US" dirty="0" smtClean="0"/>
              <a:t>Training Sessions</a:t>
            </a:r>
          </a:p>
          <a:p>
            <a:endParaRPr lang="en-US" dirty="0" smtClean="0"/>
          </a:p>
          <a:p>
            <a:r>
              <a:rPr lang="en-US" dirty="0" smtClean="0"/>
              <a:t>Used in 4 meteorology classes </a:t>
            </a:r>
          </a:p>
          <a:p>
            <a:pPr lvl="1"/>
            <a:r>
              <a:rPr lang="en-US" dirty="0" smtClean="0"/>
              <a:t>241, 341, 441, 444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5" descr="C:\Users\Lindsey\EclipseWorkspace\GeopodRelease\Resources\Images\User Interface\GeopodLogo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4572000"/>
            <a:ext cx="1836738" cy="1836738"/>
          </a:xfrm>
          <a:prstGeom prst="rect">
            <a:avLst/>
          </a:prstGeom>
          <a:noFill/>
        </p:spPr>
      </p:pic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4648200" y="1600200"/>
            <a:ext cx="3976211" cy="2514600"/>
            <a:chOff x="2667000" y="3200400"/>
            <a:chExt cx="3855720" cy="2438400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667000" y="3200400"/>
              <a:ext cx="3855720" cy="24098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grpSp>
          <p:nvGrpSpPr>
            <p:cNvPr id="7" name="Group 6"/>
            <p:cNvGrpSpPr>
              <a:grpSpLocks noChangeAspect="1"/>
            </p:cNvGrpSpPr>
            <p:nvPr/>
          </p:nvGrpSpPr>
          <p:grpSpPr>
            <a:xfrm>
              <a:off x="2819400" y="3400044"/>
              <a:ext cx="3687097" cy="2238756"/>
              <a:chOff x="5291340" y="4683055"/>
              <a:chExt cx="3186783" cy="1934972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7530587" y="6305935"/>
                <a:ext cx="198514" cy="312092"/>
              </a:xfrm>
              <a:prstGeom prst="ellipse">
                <a:avLst/>
              </a:prstGeom>
              <a:noFill/>
              <a:ln w="28575">
                <a:solidFill>
                  <a:srgbClr val="981A2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5291340" y="4683055"/>
                <a:ext cx="526881" cy="499348"/>
              </a:xfrm>
              <a:prstGeom prst="ellipse">
                <a:avLst/>
              </a:prstGeom>
              <a:noFill/>
              <a:ln w="28575">
                <a:solidFill>
                  <a:srgbClr val="981A2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8051574" y="6305935"/>
                <a:ext cx="312092" cy="312092"/>
              </a:xfrm>
              <a:prstGeom prst="ellipse">
                <a:avLst/>
              </a:prstGeom>
              <a:noFill/>
              <a:ln w="28575">
                <a:solidFill>
                  <a:srgbClr val="981A2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7729101" y="6305935"/>
                <a:ext cx="262506" cy="312092"/>
              </a:xfrm>
              <a:prstGeom prst="ellipse">
                <a:avLst/>
              </a:prstGeom>
              <a:noFill/>
              <a:ln w="28575">
                <a:solidFill>
                  <a:srgbClr val="981A2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147523" y="6205454"/>
                <a:ext cx="1317203" cy="187255"/>
              </a:xfrm>
              <a:prstGeom prst="ellipse">
                <a:avLst/>
              </a:prstGeom>
              <a:noFill/>
              <a:ln w="28575">
                <a:solidFill>
                  <a:srgbClr val="981A2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8320909" y="5369658"/>
                <a:ext cx="157214" cy="561766"/>
              </a:xfrm>
              <a:prstGeom prst="ellipse">
                <a:avLst/>
              </a:prstGeom>
              <a:noFill/>
              <a:ln w="28575">
                <a:solidFill>
                  <a:srgbClr val="981A2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Mission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Mission</a:t>
            </a:r>
          </a:p>
          <a:p>
            <a:pPr lvl="1"/>
            <a:r>
              <a:rPr lang="en-US" dirty="0" smtClean="0"/>
              <a:t>Lesson material</a:t>
            </a:r>
          </a:p>
          <a:p>
            <a:pPr lvl="1"/>
            <a:r>
              <a:rPr lang="en-US" dirty="0" smtClean="0"/>
              <a:t>Multiple Objectives</a:t>
            </a:r>
          </a:p>
          <a:p>
            <a:pPr lvl="1"/>
            <a:r>
              <a:rPr lang="en-US" dirty="0" smtClean="0"/>
              <a:t>Assessment</a:t>
            </a:r>
          </a:p>
          <a:p>
            <a:endParaRPr lang="en-US" dirty="0" smtClean="0"/>
          </a:p>
          <a:p>
            <a:r>
              <a:rPr lang="en-US" dirty="0" smtClean="0"/>
              <a:t>Online mission builder </a:t>
            </a:r>
          </a:p>
          <a:p>
            <a:endParaRPr lang="en-US" dirty="0" smtClean="0"/>
          </a:p>
          <a:p>
            <a:r>
              <a:rPr lang="en-US" dirty="0" smtClean="0"/>
              <a:t>Database of missions</a:t>
            </a:r>
          </a:p>
          <a:p>
            <a:endParaRPr lang="en-US" dirty="0" smtClean="0"/>
          </a:p>
          <a:p>
            <a:r>
              <a:rPr lang="en-US" dirty="0" smtClean="0"/>
              <a:t>Integrated with </a:t>
            </a:r>
            <a:r>
              <a:rPr lang="en-US" dirty="0" err="1" smtClean="0"/>
              <a:t>Geopod</a:t>
            </a:r>
            <a:r>
              <a:rPr lang="en-US" dirty="0" smtClean="0"/>
              <a:t> </a:t>
            </a:r>
          </a:p>
          <a:p>
            <a:pPr>
              <a:buNone/>
            </a:pPr>
            <a:r>
              <a:rPr lang="en-US" dirty="0" smtClean="0"/>
              <a:t>				Application</a:t>
            </a:r>
          </a:p>
          <a:p>
            <a:endParaRPr lang="en-US" dirty="0" smtClean="0"/>
          </a:p>
          <a:p>
            <a:r>
              <a:rPr lang="en-US" dirty="0" smtClean="0"/>
              <a:t>Work in progress</a:t>
            </a:r>
            <a:endParaRPr lang="en-US" dirty="0"/>
          </a:p>
        </p:txBody>
      </p:sp>
      <p:pic>
        <p:nvPicPr>
          <p:cNvPr id="2050" name="Picture 2" descr="H:\Geopod Stuff\MissionMainPagescreen.png"/>
          <p:cNvPicPr>
            <a:picLocks noChangeAspect="1" noChangeArrowheads="1"/>
          </p:cNvPicPr>
          <p:nvPr/>
        </p:nvPicPr>
        <p:blipFill>
          <a:blip r:embed="rId2" cstate="print"/>
          <a:srcRect l="10298" r="9506" b="5027"/>
          <a:stretch>
            <a:fillRect/>
          </a:stretch>
        </p:blipFill>
        <p:spPr bwMode="auto">
          <a:xfrm>
            <a:off x="4419600" y="1319806"/>
            <a:ext cx="4370206" cy="2446888"/>
          </a:xfrm>
          <a:prstGeom prst="rect">
            <a:avLst/>
          </a:prstGeom>
          <a:noFill/>
        </p:spPr>
      </p:pic>
      <p:pic>
        <p:nvPicPr>
          <p:cNvPr id="4100" name="Picture 4" descr="H:\Geopod Stuff\missioneditingscreen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0" y="2510154"/>
            <a:ext cx="2875746" cy="3043553"/>
          </a:xfrm>
          <a:prstGeom prst="rect">
            <a:avLst/>
          </a:prstGeom>
          <a:noFill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29200" y="4038600"/>
            <a:ext cx="3401568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467600" cy="49530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Learned new technologies</a:t>
            </a:r>
          </a:p>
          <a:p>
            <a:pPr lvl="1"/>
            <a:r>
              <a:rPr lang="en-US" dirty="0" smtClean="0"/>
              <a:t>Java3D, Swing, </a:t>
            </a:r>
            <a:r>
              <a:rPr lang="en-US" dirty="0" err="1" smtClean="0"/>
              <a:t>Javascript</a:t>
            </a:r>
            <a:r>
              <a:rPr lang="en-US" dirty="0" smtClean="0"/>
              <a:t>, </a:t>
            </a:r>
            <a:r>
              <a:rPr lang="en-US" dirty="0" err="1" smtClean="0"/>
              <a:t>jQuery</a:t>
            </a:r>
            <a:r>
              <a:rPr lang="en-US" dirty="0" smtClean="0"/>
              <a:t>, HTML, PHP, SQL…</a:t>
            </a:r>
          </a:p>
          <a:p>
            <a:endParaRPr lang="en-US" dirty="0" smtClean="0"/>
          </a:p>
          <a:p>
            <a:r>
              <a:rPr lang="en-US" dirty="0" smtClean="0"/>
              <a:t>Worked on a large project</a:t>
            </a:r>
          </a:p>
          <a:p>
            <a:endParaRPr lang="en-US" dirty="0" smtClean="0"/>
          </a:p>
          <a:p>
            <a:r>
              <a:rPr lang="en-US" dirty="0" smtClean="0"/>
              <a:t>Experienced SW development process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Applied skills from other courses</a:t>
            </a:r>
          </a:p>
          <a:p>
            <a:pPr lvl="1"/>
            <a:r>
              <a:rPr lang="en-US" dirty="0" smtClean="0"/>
              <a:t>Human-Computer Interaction</a:t>
            </a:r>
          </a:p>
          <a:p>
            <a:pPr lvl="3"/>
            <a:r>
              <a:rPr lang="en-US" dirty="0" smtClean="0"/>
              <a:t>Usability Study</a:t>
            </a:r>
            <a:endParaRPr lang="en-US" sz="1000" dirty="0" smtClean="0"/>
          </a:p>
          <a:p>
            <a:pPr lvl="1"/>
            <a:r>
              <a:rPr lang="en-US" dirty="0" smtClean="0"/>
              <a:t>Programming Sequence</a:t>
            </a:r>
          </a:p>
          <a:p>
            <a:pPr lvl="1"/>
            <a:r>
              <a:rPr lang="en-US" dirty="0" smtClean="0"/>
              <a:t>Software Engineering</a:t>
            </a:r>
          </a:p>
          <a:p>
            <a:pPr lvl="1"/>
            <a:r>
              <a:rPr lang="en-US" dirty="0" smtClean="0"/>
              <a:t>Tech Writing</a:t>
            </a:r>
          </a:p>
          <a:p>
            <a:pPr lvl="1"/>
            <a:r>
              <a:rPr lang="en-US" dirty="0" smtClean="0"/>
              <a:t>Communication</a:t>
            </a:r>
          </a:p>
        </p:txBody>
      </p:sp>
      <p:pic>
        <p:nvPicPr>
          <p:cNvPr id="4" name="Picture 5" descr="C:\Users\Lindsey\EclipseWorkspace\GeopodRelease\Resources\Images\User Interface\GeopodLogo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10400" y="2819400"/>
            <a:ext cx="1455738" cy="1455738"/>
          </a:xfrm>
          <a:prstGeom prst="rect">
            <a:avLst/>
          </a:prstGeom>
          <a:noFill/>
        </p:spPr>
      </p:pic>
      <p:pic>
        <p:nvPicPr>
          <p:cNvPr id="2050" name="Picture 2" descr="F:\Geopod Stuff\GeopodScreenshot - RH with geocode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69946" y="4495800"/>
            <a:ext cx="3345628" cy="209101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39720" y="1670742"/>
            <a:ext cx="6064560" cy="3891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ic">
  <a:themeElements>
    <a:clrScheme name="Custom 2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B685DF"/>
      </a:accent1>
      <a:accent2>
        <a:srgbClr val="5B92FF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731</TotalTime>
  <Words>201</Words>
  <Application>Microsoft Office PowerPoint</Application>
  <PresentationFormat>On-screen Show (4:3)</PresentationFormat>
  <Paragraphs>93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Technic</vt:lpstr>
      <vt:lpstr>Geopod:  Geosciences Probe of Discovery</vt:lpstr>
      <vt:lpstr>The Geopod Project</vt:lpstr>
      <vt:lpstr>Integrated Data Viewer</vt:lpstr>
      <vt:lpstr>The Geopod Plugin</vt:lpstr>
      <vt:lpstr>Geopod Features</vt:lpstr>
      <vt:lpstr>Preparing to use Geopod</vt:lpstr>
      <vt:lpstr>The Mission System</vt:lpstr>
      <vt:lpstr>Benefits</vt:lpstr>
      <vt:lpstr>Questions?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Geopod: Geosciences Probe of Discovery</dc:title>
  <dc:creator>Lindsey</dc:creator>
  <cp:lastModifiedBy>Mark</cp:lastModifiedBy>
  <cp:revision>54</cp:revision>
  <dcterms:created xsi:type="dcterms:W3CDTF">2012-04-23T04:05:12Z</dcterms:created>
  <dcterms:modified xsi:type="dcterms:W3CDTF">2012-04-25T15:55:28Z</dcterms:modified>
</cp:coreProperties>
</file>

<file path=docProps/thumbnail.jpeg>
</file>